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4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8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00"/>
    <a:srgbClr val="00CC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97935-6E9C-4A59-9EC2-A9B84478FDA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4E029-E92C-4DD8-8063-491323B279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E029-E92C-4DD8-8063-491323B279A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9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521812"/>
      </p:ext>
    </p:extLst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055413"/>
      </p:ext>
    </p:extLst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731305"/>
      </p:ext>
    </p:extLst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895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534137"/>
      </p:ext>
    </p:extLst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19518"/>
      </p:ext>
    </p:extLst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5176"/>
      </p:ext>
    </p:extLst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046060"/>
      </p:ext>
    </p:extLst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21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94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405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9392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267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22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151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371276"/>
      </p:ext>
    </p:extLst>
  </p:cSld>
  <p:clrMapOvr>
    <a:masterClrMapping/>
  </p:clrMapOvr>
  <p:transition spd="slow">
    <p:zoom dir="in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87531"/>
      </p:ext>
    </p:extLst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0D411BA-6F7B-4A89-A2AE-1D5C6B8D7FE2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58055E0-A7F4-46FE-A3AE-B9BAF46F1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664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ransition spd="slow">
    <p:zoom dir="in"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nfodoo.ru/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785794"/>
            <a:ext cx="6858048" cy="3714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2911" y="928670"/>
            <a:ext cx="785817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ru-RU" sz="5400" b="1">
                <a:ln w="1905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ФИГУРЫ</a:t>
            </a:r>
          </a:p>
          <a:p>
            <a:pPr algn="ctr"/>
            <a:r>
              <a:rPr lang="ru-RU" sz="5400" b="1">
                <a:ln w="1905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вокруг нас</a:t>
            </a:r>
            <a:endParaRPr lang="ru-RU" sz="5400" b="1" cap="none" spc="0">
              <a:ln w="1905">
                <a:solidFill>
                  <a:schemeClr val="bg2">
                    <a:lumMod val="50000"/>
                  </a:schemeClr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5786454"/>
            <a:ext cx="821537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Обучающая презентация для детей дошкольного возраста</a:t>
            </a:r>
          </a:p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Подготовлена воспитателем Дудкиной М. Е.</a:t>
            </a:r>
          </a:p>
        </p:txBody>
      </p:sp>
      <p:sp>
        <p:nvSpPr>
          <p:cNvPr id="12" name="5-конечная звезда 11"/>
          <p:cNvSpPr/>
          <p:nvPr/>
        </p:nvSpPr>
        <p:spPr>
          <a:xfrm>
            <a:off x="611560" y="2996952"/>
            <a:ext cx="1571636" cy="1643074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рапеция 12"/>
          <p:cNvSpPr/>
          <p:nvPr/>
        </p:nvSpPr>
        <p:spPr>
          <a:xfrm>
            <a:off x="5004048" y="3501008"/>
            <a:ext cx="1714512" cy="1000132"/>
          </a:xfrm>
          <a:prstGeom prst="trapezoid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7174548" y="3068960"/>
            <a:ext cx="1285884" cy="1500198"/>
          </a:xfrm>
          <a:prstGeom prst="diamo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Хорда 14"/>
          <p:cNvSpPr/>
          <p:nvPr/>
        </p:nvSpPr>
        <p:spPr>
          <a:xfrm rot="8169155">
            <a:off x="2625632" y="3649870"/>
            <a:ext cx="1753344" cy="1738933"/>
          </a:xfrm>
          <a:prstGeom prst="chord">
            <a:avLst>
              <a:gd name="adj1" fmla="val 2700000"/>
              <a:gd name="adj2" fmla="val 13381246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928662" y="1071546"/>
            <a:ext cx="1000132" cy="1000132"/>
          </a:xfrm>
          <a:prstGeom prst="ellips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6248" y="857232"/>
            <a:ext cx="4500594" cy="5572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Мы встречаем их везде –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На земле и на воде,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В небесах и под землёй.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Нам они нужны с тобой!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Будем их мы называть,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В окружении искать.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Треугольник, круг, квадрат,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Тем фигурам каждый рад.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Различить их с вами сможем.</a:t>
            </a:r>
          </a:p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Мы без них никак не можем.</a:t>
            </a:r>
          </a:p>
          <a:p>
            <a:pPr algn="ctr"/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2285984" y="1643050"/>
            <a:ext cx="1857388" cy="1071570"/>
          </a:xfrm>
          <a:prstGeom prst="triangl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071810"/>
            <a:ext cx="1214446" cy="1214446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2714612" y="3071810"/>
            <a:ext cx="928694" cy="1428760"/>
          </a:xfrm>
          <a:prstGeom prst="diamond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Хорда 8"/>
          <p:cNvSpPr/>
          <p:nvPr/>
        </p:nvSpPr>
        <p:spPr>
          <a:xfrm rot="8137163">
            <a:off x="951770" y="4828767"/>
            <a:ext cx="1067838" cy="1318755"/>
          </a:xfrm>
          <a:prstGeom prst="chord">
            <a:avLst>
              <a:gd name="adj1" fmla="val 740657"/>
              <a:gd name="adj2" fmla="val 10708028"/>
            </a:avLst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/>
        </p:nvSpPr>
        <p:spPr>
          <a:xfrm>
            <a:off x="2143108" y="5072074"/>
            <a:ext cx="1928826" cy="1143008"/>
          </a:xfrm>
          <a:prstGeom prst="trapezoid">
            <a:avLst/>
          </a:prstGeom>
          <a:solidFill>
            <a:srgbClr val="CC00CC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2428860" y="428604"/>
            <a:ext cx="857256" cy="857256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928662" y="1643050"/>
            <a:ext cx="3429024" cy="3429024"/>
          </a:xfrm>
          <a:prstGeom prst="ellips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857232"/>
            <a:ext cx="4286280" cy="5572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КРУГ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Круглый круг похож на мячик,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Он по небу солнцем скачет.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Круглый словно диск луны,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Как </a:t>
            </a:r>
            <a:r>
              <a:rPr lang="ru-RU" sz="2400" dirty="0" err="1">
                <a:solidFill>
                  <a:srgbClr val="002060"/>
                </a:solidFill>
                <a:cs typeface="Arial" pitchFamily="34" charset="0"/>
              </a:rPr>
              <a:t>бабулины</a:t>
            </a: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 блины,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Как тарелка, как венок,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Как весёлый колобок,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Как колёса, как колечки,</a:t>
            </a:r>
            <a:br>
              <a:rPr lang="ru-RU" sz="2400" dirty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cs typeface="Arial" pitchFamily="34" charset="0"/>
              </a:rPr>
              <a:t>Как пирог из тёплой печки!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cs typeface="Arial" pitchFamily="34" charset="0"/>
            </a:endParaRPr>
          </a:p>
          <a:p>
            <a:pPr algn="ctr"/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AC426F-F04F-4B6B-AC92-FFB2F5C9B88D}"/>
              </a:ext>
            </a:extLst>
          </p:cNvPr>
          <p:cNvSpPr/>
          <p:nvPr/>
        </p:nvSpPr>
        <p:spPr>
          <a:xfrm>
            <a:off x="8063154" y="6623607"/>
            <a:ext cx="1045350" cy="117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slow"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60648"/>
            <a:ext cx="8001056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КРУГЛЫМ?</a:t>
            </a:r>
          </a:p>
        </p:txBody>
      </p:sp>
      <p:pic>
        <p:nvPicPr>
          <p:cNvPr id="5" name="Рисунок 4" descr="ball-vector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714488"/>
            <a:ext cx="1571636" cy="1632263"/>
          </a:xfrm>
          <a:prstGeom prst="rect">
            <a:avLst/>
          </a:prstGeom>
        </p:spPr>
      </p:pic>
      <p:pic>
        <p:nvPicPr>
          <p:cNvPr id="36866" name="Picture 2" descr="http://v-kosmose.com/wp-content/uploads/2013/10/yupiter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357950" y="1500174"/>
            <a:ext cx="2071702" cy="2071702"/>
          </a:xfrm>
          <a:prstGeom prst="rect">
            <a:avLst/>
          </a:prstGeom>
          <a:noFill/>
        </p:spPr>
      </p:pic>
      <p:pic>
        <p:nvPicPr>
          <p:cNvPr id="36868" name="Picture 4" descr="Футболка 2 чупа-чупса, купить футболку 2 чупа-чупса в Челябинске, заказать футболку 2 чупа-чупса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710583" y="2555389"/>
            <a:ext cx="4191000" cy="5334001"/>
          </a:xfrm>
          <a:prstGeom prst="rect">
            <a:avLst/>
          </a:prstGeom>
          <a:noFill/>
        </p:spPr>
      </p:pic>
      <p:pic>
        <p:nvPicPr>
          <p:cNvPr id="13" name="Рисунок 12" descr="magnifying-gla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916" y="3896068"/>
            <a:ext cx="2333390" cy="2224498"/>
          </a:xfrm>
          <a:prstGeom prst="rect">
            <a:avLst/>
          </a:prstGeom>
        </p:spPr>
      </p:pic>
      <p:pic>
        <p:nvPicPr>
          <p:cNvPr id="36870" name="Picture 6" descr="уроки по вязанию Записи в рубрике уроки по вязанию Дневник biwer66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843808" y="1714488"/>
            <a:ext cx="2962275" cy="1714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714348" y="1142984"/>
            <a:ext cx="3643338" cy="4143404"/>
          </a:xfrm>
          <a:prstGeom prst="triangl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1071546"/>
            <a:ext cx="4000528" cy="5214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ТРЕУГОЛЬНИК</a:t>
            </a:r>
          </a:p>
          <a:p>
            <a:pPr algn="ctr"/>
            <a:endParaRPr lang="ru-RU" sz="2000" b="1"/>
          </a:p>
          <a:p>
            <a:pPr algn="ctr"/>
            <a:r>
              <a:rPr lang="ru-RU" sz="2400">
                <a:solidFill>
                  <a:srgbClr val="002060"/>
                </a:solidFill>
              </a:rPr>
              <a:t>Треугольный треугольник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Угловатый своевольник.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Он похож на крышу дома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И на шапочку у гнома.</a:t>
            </a:r>
            <a:br>
              <a:rPr lang="ru-RU" sz="2400">
                <a:solidFill>
                  <a:srgbClr val="002060"/>
                </a:solidFill>
              </a:rPr>
            </a:b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И на острый кончик стрелки,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И на ушки рыжей белки.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Угловатый очень с виду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Он похож на пирамиду!</a:t>
            </a:r>
            <a:endParaRPr lang="ru-RU" sz="24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ru-RU" sz="36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ru-RU" sz="36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31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03" y="4207179"/>
            <a:ext cx="1944416" cy="19444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28662" y="188640"/>
            <a:ext cx="7286676" cy="135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ТРЕУГОЛЬНЫМ?</a:t>
            </a:r>
          </a:p>
        </p:txBody>
      </p:sp>
      <p:pic>
        <p:nvPicPr>
          <p:cNvPr id="6" name="Рисунок 5" descr="0_95310_681321a5_X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428736"/>
            <a:ext cx="1664211" cy="2438405"/>
          </a:xfrm>
          <a:prstGeom prst="rect">
            <a:avLst/>
          </a:prstGeom>
        </p:spPr>
      </p:pic>
      <p:pic>
        <p:nvPicPr>
          <p:cNvPr id="7" name="Рисунок 6" descr="PICT467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505" y="4149520"/>
            <a:ext cx="1462945" cy="1998383"/>
          </a:xfrm>
          <a:prstGeom prst="rect">
            <a:avLst/>
          </a:prstGeom>
        </p:spPr>
      </p:pic>
      <p:pic>
        <p:nvPicPr>
          <p:cNvPr id="8" name="Рисунок 7" descr="1249296651_x_c79a85f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9454" y="1785926"/>
            <a:ext cx="1428760" cy="2215832"/>
          </a:xfrm>
          <a:prstGeom prst="rect">
            <a:avLst/>
          </a:prstGeom>
        </p:spPr>
      </p:pic>
      <p:pic>
        <p:nvPicPr>
          <p:cNvPr id="9" name="Рисунок 8" descr="c54b081530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3636" y="3965648"/>
            <a:ext cx="2286016" cy="2199656"/>
          </a:xfrm>
          <a:prstGeom prst="rect">
            <a:avLst/>
          </a:prstGeom>
        </p:spPr>
      </p:pic>
      <p:pic>
        <p:nvPicPr>
          <p:cNvPr id="10" name="Рисунок 9" descr="12399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612" y="1357298"/>
            <a:ext cx="3787321" cy="2639248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500174"/>
            <a:ext cx="3357586" cy="3357586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571480"/>
            <a:ext cx="3786214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КВАДРАТ</a:t>
            </a:r>
          </a:p>
          <a:p>
            <a:pPr algn="ctr"/>
            <a:endParaRPr lang="ru-RU" sz="24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Словно стол стоит квадрат.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Он гостям обычно рад.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Он квадратное печенье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Положил для угощенья.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Он - квадратная корзина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И квадратная картина.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Все четыре стороны</a:t>
            </a:r>
            <a:br>
              <a:rPr lang="ru-RU" sz="240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3">
                    <a:lumMod val="50000"/>
                  </a:schemeClr>
                </a:solidFill>
              </a:rPr>
              <a:t>У квадратика равны.</a:t>
            </a:r>
            <a:endParaRPr lang="ru-RU" sz="2400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4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1505" y="260648"/>
            <a:ext cx="7500990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КВАДРАТНЫМ?</a:t>
            </a:r>
          </a:p>
        </p:txBody>
      </p:sp>
      <p:pic>
        <p:nvPicPr>
          <p:cNvPr id="6" name="Рисунок 5" descr="elk-1_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071678"/>
            <a:ext cx="2357454" cy="1768091"/>
          </a:xfrm>
          <a:prstGeom prst="rect">
            <a:avLst/>
          </a:prstGeom>
        </p:spPr>
      </p:pic>
      <p:pic>
        <p:nvPicPr>
          <p:cNvPr id="7" name="Рисунок 6" descr="00ec4bf3-353d-49cc-8abc-b0ae07e93c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2000240"/>
            <a:ext cx="2219048" cy="2219048"/>
          </a:xfrm>
          <a:prstGeom prst="rect">
            <a:avLst/>
          </a:prstGeom>
        </p:spPr>
      </p:pic>
      <p:pic>
        <p:nvPicPr>
          <p:cNvPr id="8" name="Рисунок 7" descr="phpX6DS2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2214554"/>
            <a:ext cx="1914538" cy="1794880"/>
          </a:xfrm>
          <a:prstGeom prst="rect">
            <a:avLst/>
          </a:prstGeom>
        </p:spPr>
      </p:pic>
      <p:pic>
        <p:nvPicPr>
          <p:cNvPr id="9" name="Рисунок 8" descr="1а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5918" y="3571876"/>
            <a:ext cx="2295181" cy="2498484"/>
          </a:xfrm>
          <a:prstGeom prst="rect">
            <a:avLst/>
          </a:prstGeom>
        </p:spPr>
      </p:pic>
      <p:pic>
        <p:nvPicPr>
          <p:cNvPr id="11" name="Рисунок 10" descr="6083181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438" y="4214818"/>
            <a:ext cx="2214578" cy="200717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940433-150E-4ED9-A3C4-7A13441A0C84}"/>
              </a:ext>
            </a:extLst>
          </p:cNvPr>
          <p:cNvSpPr/>
          <p:nvPr/>
        </p:nvSpPr>
        <p:spPr>
          <a:xfrm>
            <a:off x="8063154" y="6623607"/>
            <a:ext cx="1045350" cy="117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C00000"/>
                </a:solidFill>
                <a:hlinkClick r:id="rId8"/>
              </a:rPr>
              <a:t>Infodoo.ru</a:t>
            </a:r>
            <a:endParaRPr lang="ru-RU" sz="1000" dirty="0">
              <a:solidFill>
                <a:srgbClr val="C00000"/>
              </a:solidFill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 spd="slow"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1071538" y="1000108"/>
            <a:ext cx="2571768" cy="4071966"/>
          </a:xfrm>
          <a:prstGeom prst="ellips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6248" y="642918"/>
            <a:ext cx="4429156" cy="5429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ОВАЛ</a:t>
            </a:r>
          </a:p>
          <a:p>
            <a:pPr algn="ctr"/>
            <a:endParaRPr lang="ru-RU" sz="32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>
                <a:solidFill>
                  <a:srgbClr val="C00000"/>
                </a:solidFill>
              </a:rPr>
              <a:t>С высоты кружок упал.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Он теперь не круг – овал!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Он овальный, как жучок,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Он похож на кабачок,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На  глаза и на картошку,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А ещё похож на ложку,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На орех и на яйцо,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На овальное лицо!</a:t>
            </a:r>
          </a:p>
        </p:txBody>
      </p:sp>
    </p:spTree>
  </p:cSld>
  <p:clrMapOvr>
    <a:masterClrMapping/>
  </p:clrMapOvr>
  <p:transition spd="slow"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88640"/>
            <a:ext cx="7858180" cy="1285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ОВАЛЬНЫМ?</a:t>
            </a:r>
          </a:p>
        </p:txBody>
      </p:sp>
      <p:pic>
        <p:nvPicPr>
          <p:cNvPr id="5" name="Рисунок 4" descr="яйцо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676436">
            <a:off x="1153714" y="4480189"/>
            <a:ext cx="1655413" cy="1252195"/>
          </a:xfrm>
          <a:prstGeom prst="rect">
            <a:avLst/>
          </a:prstGeom>
        </p:spPr>
      </p:pic>
      <p:pic>
        <p:nvPicPr>
          <p:cNvPr id="7" name="Рисунок 6" descr="конфета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4705">
            <a:off x="5225714" y="1518961"/>
            <a:ext cx="1774044" cy="1785950"/>
          </a:xfrm>
          <a:prstGeom prst="rect">
            <a:avLst/>
          </a:prstGeom>
        </p:spPr>
      </p:pic>
      <p:pic>
        <p:nvPicPr>
          <p:cNvPr id="8" name="Рисунок 7" descr="1320663312_cetonid2picture2010201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4383" y="4338897"/>
            <a:ext cx="2333333" cy="1733333"/>
          </a:xfrm>
          <a:prstGeom prst="rect">
            <a:avLst/>
          </a:prstGeom>
        </p:spPr>
      </p:pic>
      <p:pic>
        <p:nvPicPr>
          <p:cNvPr id="9" name="Рисунок 8" descr="rfhnkatk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340608">
            <a:off x="6390147" y="3194754"/>
            <a:ext cx="2214578" cy="221457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6215082"/>
            <a:ext cx="9144000" cy="642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FD9364-680A-4747-B301-D90633BD3B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07" y="940993"/>
            <a:ext cx="3058781" cy="3058781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571480"/>
            <a:ext cx="3786214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ПОЛУКРУГ</a:t>
            </a:r>
          </a:p>
          <a:p>
            <a:pPr algn="ctr"/>
            <a:endParaRPr lang="ru-RU" sz="240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Если круг разломишь вдруг,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То получишь полукруг.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Это месяц в облаках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И пол-яблока в руках.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Это шляпка у грибочка,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На болоте мокром кочка.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Разноцветным полукругом</a:t>
            </a:r>
            <a:br>
              <a:rPr lang="ru-RU" sz="24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Встала радуга над лугом.</a:t>
            </a:r>
            <a:endParaRPr lang="ru-RU" sz="16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Хорда 7"/>
          <p:cNvSpPr/>
          <p:nvPr/>
        </p:nvSpPr>
        <p:spPr>
          <a:xfrm rot="8137163">
            <a:off x="772582" y="2318565"/>
            <a:ext cx="3781895" cy="3752642"/>
          </a:xfrm>
          <a:prstGeom prst="chord">
            <a:avLst>
              <a:gd name="adj1" fmla="val 2700000"/>
              <a:gd name="adj2" fmla="val 13381246"/>
            </a:avLst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1505" y="260648"/>
            <a:ext cx="7500990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ПОЛУКРУГЛЫМ?</a:t>
            </a:r>
          </a:p>
        </p:txBody>
      </p:sp>
      <p:pic>
        <p:nvPicPr>
          <p:cNvPr id="10" name="Рисунок 9" descr="_0098506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1643050"/>
            <a:ext cx="3095144" cy="2166601"/>
          </a:xfrm>
          <a:prstGeom prst="rect">
            <a:avLst/>
          </a:prstGeom>
        </p:spPr>
      </p:pic>
      <p:pic>
        <p:nvPicPr>
          <p:cNvPr id="12" name="Рисунок 11" descr="5315482.7gzfdq7hm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3786190"/>
            <a:ext cx="2976391" cy="2227783"/>
          </a:xfrm>
          <a:prstGeom prst="rect">
            <a:avLst/>
          </a:prstGeom>
        </p:spPr>
      </p:pic>
      <p:pic>
        <p:nvPicPr>
          <p:cNvPr id="13" name="Рисунок 12" descr="clipart-raduga-300x1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2000240"/>
            <a:ext cx="2857500" cy="1524000"/>
          </a:xfrm>
          <a:prstGeom prst="rect">
            <a:avLst/>
          </a:prstGeom>
        </p:spPr>
      </p:pic>
      <p:pic>
        <p:nvPicPr>
          <p:cNvPr id="14" name="Рисунок 13" descr="polukru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48" y="4500570"/>
            <a:ext cx="2357454" cy="1410355"/>
          </a:xfrm>
          <a:prstGeom prst="rect">
            <a:avLst/>
          </a:prstGeom>
        </p:spPr>
      </p:pic>
      <p:pic>
        <p:nvPicPr>
          <p:cNvPr id="15" name="Рисунок 14" descr="vobm9e1010a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03097">
            <a:off x="5643571" y="4194146"/>
            <a:ext cx="2857520" cy="1885963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571480"/>
            <a:ext cx="3786214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РОМБ</a:t>
            </a:r>
          </a:p>
          <a:p>
            <a:pPr algn="ctr"/>
            <a:endParaRPr lang="ru-RU" sz="3600"/>
          </a:p>
          <a:p>
            <a:pPr algn="ctr"/>
            <a:r>
              <a:rPr lang="ru-RU" sz="2400">
                <a:solidFill>
                  <a:srgbClr val="00B0F0"/>
                </a:solidFill>
              </a:rPr>
              <a:t>Слон квадратик повернул,</a:t>
            </a:r>
            <a:br>
              <a:rPr lang="ru-RU" sz="2400">
                <a:solidFill>
                  <a:srgbClr val="00B0F0"/>
                </a:solidFill>
              </a:rPr>
            </a:br>
            <a:r>
              <a:rPr lang="ru-RU" sz="2400">
                <a:solidFill>
                  <a:srgbClr val="00B0F0"/>
                </a:solidFill>
              </a:rPr>
              <a:t>Присмотрелся и вздохнул.</a:t>
            </a:r>
            <a:br>
              <a:rPr lang="ru-RU" sz="2400">
                <a:solidFill>
                  <a:srgbClr val="00B0F0"/>
                </a:solidFill>
              </a:rPr>
            </a:br>
            <a:r>
              <a:rPr lang="ru-RU" sz="2400">
                <a:solidFill>
                  <a:srgbClr val="00B0F0"/>
                </a:solidFill>
              </a:rPr>
              <a:t>Сверху сел, чуть-чуть примял,</a:t>
            </a:r>
            <a:br>
              <a:rPr lang="ru-RU" sz="2400">
                <a:solidFill>
                  <a:srgbClr val="00B0F0"/>
                </a:solidFill>
              </a:rPr>
            </a:br>
            <a:r>
              <a:rPr lang="ru-RU" sz="2400">
                <a:solidFill>
                  <a:srgbClr val="00B0F0"/>
                </a:solidFill>
              </a:rPr>
              <a:t>И квадратик ромбом стал!</a:t>
            </a:r>
            <a:endParaRPr lang="ru-RU" sz="11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Ромб 8"/>
          <p:cNvSpPr/>
          <p:nvPr/>
        </p:nvSpPr>
        <p:spPr>
          <a:xfrm>
            <a:off x="1357290" y="1142984"/>
            <a:ext cx="2571768" cy="4143404"/>
          </a:xfrm>
          <a:prstGeom prst="diamond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1505" y="188640"/>
            <a:ext cx="7500990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В ФОРМЕ РОМБА?</a:t>
            </a:r>
          </a:p>
        </p:txBody>
      </p:sp>
      <p:pic>
        <p:nvPicPr>
          <p:cNvPr id="16" name="Рисунок 15" descr="41252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4071942"/>
            <a:ext cx="2071702" cy="2071702"/>
          </a:xfrm>
          <a:prstGeom prst="rect">
            <a:avLst/>
          </a:prstGeom>
        </p:spPr>
      </p:pic>
      <p:pic>
        <p:nvPicPr>
          <p:cNvPr id="17" name="Рисунок 16" descr="mebel_aksessuari_CHASI_DIONIS_ROMBOM_K0126_jpg_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4143380"/>
            <a:ext cx="3127079" cy="1933852"/>
          </a:xfrm>
          <a:prstGeom prst="rect">
            <a:avLst/>
          </a:prstGeom>
        </p:spPr>
      </p:pic>
      <p:pic>
        <p:nvPicPr>
          <p:cNvPr id="18" name="Рисунок 17" descr="vozdushnyy-zmey-kloun-avts-20_3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694" y="1571612"/>
            <a:ext cx="2857520" cy="27717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33A2A2-7CB2-476B-A9D0-80649AC56F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160" y="1304065"/>
            <a:ext cx="3404782" cy="2637158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571480"/>
            <a:ext cx="3786214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b="1">
                <a:solidFill>
                  <a:srgbClr val="CC00CC"/>
                </a:solidFill>
              </a:rPr>
              <a:t>ТРАПЕЦИЯ</a:t>
            </a:r>
          </a:p>
          <a:p>
            <a:pPr algn="ctr"/>
            <a:endParaRPr lang="ru-RU" sz="3200" b="1">
              <a:solidFill>
                <a:srgbClr val="CC00CC"/>
              </a:solidFill>
            </a:endParaRPr>
          </a:p>
          <a:p>
            <a:pPr algn="ctr"/>
            <a:r>
              <a:rPr lang="ru-RU" sz="2400">
                <a:solidFill>
                  <a:srgbClr val="CC00CC"/>
                </a:solidFill>
              </a:rPr>
              <a:t>Если влезть с пилой повыше,</a:t>
            </a: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Отпилить у дома крышу,</a:t>
            </a: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То хозяев мы обидим,</a:t>
            </a: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Но трапецию увидим!</a:t>
            </a:r>
            <a:br>
              <a:rPr lang="ru-RU" sz="2400">
                <a:solidFill>
                  <a:srgbClr val="CC00CC"/>
                </a:solidFill>
              </a:rPr>
            </a:b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А потом мы все починим</a:t>
            </a: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И из шкафа юбку вынем.</a:t>
            </a: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Мы увидим: юбка тоже</a:t>
            </a:r>
            <a:br>
              <a:rPr lang="ru-RU" sz="2400">
                <a:solidFill>
                  <a:srgbClr val="CC00CC"/>
                </a:solidFill>
              </a:rPr>
            </a:br>
            <a:r>
              <a:rPr lang="ru-RU" sz="2400">
                <a:solidFill>
                  <a:srgbClr val="CC00CC"/>
                </a:solidFill>
              </a:rPr>
              <a:t>На трапецию похожа!</a:t>
            </a:r>
            <a:endParaRPr lang="ru-RU" sz="9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CC00C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Трапеция 7"/>
          <p:cNvSpPr/>
          <p:nvPr/>
        </p:nvSpPr>
        <p:spPr>
          <a:xfrm>
            <a:off x="1142976" y="2000240"/>
            <a:ext cx="3143272" cy="2714644"/>
          </a:xfrm>
          <a:prstGeom prst="trapezoid">
            <a:avLst/>
          </a:prstGeom>
          <a:solidFill>
            <a:srgbClr val="CC00CC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1505" y="188640"/>
            <a:ext cx="7500990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В ФОРМЕ ТРАПЕЦИИ?</a:t>
            </a:r>
          </a:p>
        </p:txBody>
      </p:sp>
      <p:pic>
        <p:nvPicPr>
          <p:cNvPr id="10" name="Рисунок 9" descr="терка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556792"/>
            <a:ext cx="1642777" cy="2402631"/>
          </a:xfrm>
          <a:prstGeom prst="rect">
            <a:avLst/>
          </a:prstGeom>
        </p:spPr>
      </p:pic>
      <p:pic>
        <p:nvPicPr>
          <p:cNvPr id="13" name="Рисунок 12" descr="лопатка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15578">
            <a:off x="3589355" y="1428736"/>
            <a:ext cx="1843940" cy="2539862"/>
          </a:xfrm>
          <a:prstGeom prst="rect">
            <a:avLst/>
          </a:prstGeom>
        </p:spPr>
      </p:pic>
      <p:pic>
        <p:nvPicPr>
          <p:cNvPr id="14" name="Рисунок 13" descr="a3b37702e3631fa05ec0b0c100a1f7f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8" y="1575447"/>
            <a:ext cx="2501625" cy="2501625"/>
          </a:xfrm>
          <a:prstGeom prst="rect">
            <a:avLst/>
          </a:prstGeom>
        </p:spPr>
      </p:pic>
      <p:pic>
        <p:nvPicPr>
          <p:cNvPr id="15" name="Рисунок 14" descr="1336999631527185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4438716"/>
            <a:ext cx="2519332" cy="1870604"/>
          </a:xfrm>
          <a:prstGeom prst="rect">
            <a:avLst/>
          </a:prstGeom>
        </p:spPr>
      </p:pic>
      <p:pic>
        <p:nvPicPr>
          <p:cNvPr id="19" name="Рисунок 18" descr="стакан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217" y="4340404"/>
            <a:ext cx="1715597" cy="1884297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571480"/>
            <a:ext cx="3786214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>
                <a:solidFill>
                  <a:srgbClr val="FF3300"/>
                </a:solidFill>
              </a:rPr>
              <a:t>ЗВЕЗДА</a:t>
            </a:r>
          </a:p>
          <a:p>
            <a:pPr algn="ctr"/>
            <a:r>
              <a:rPr lang="ru-RU" sz="3200">
                <a:solidFill>
                  <a:srgbClr val="FF3300"/>
                </a:solidFill>
              </a:rPr>
              <a:t>Хорошо живется мне</a:t>
            </a:r>
            <a:br>
              <a:rPr lang="ru-RU" sz="3200">
                <a:solidFill>
                  <a:srgbClr val="FF3300"/>
                </a:solidFill>
              </a:rPr>
            </a:br>
            <a:r>
              <a:rPr lang="ru-RU" sz="3200">
                <a:solidFill>
                  <a:srgbClr val="FF3300"/>
                </a:solidFill>
              </a:rPr>
              <a:t>В вышине и в глубине.</a:t>
            </a:r>
            <a:br>
              <a:rPr lang="ru-RU" sz="3200">
                <a:solidFill>
                  <a:srgbClr val="FF3300"/>
                </a:solidFill>
              </a:rPr>
            </a:br>
            <a:r>
              <a:rPr lang="ru-RU" sz="3200">
                <a:solidFill>
                  <a:srgbClr val="FF3300"/>
                </a:solidFill>
              </a:rPr>
              <a:t>Отгадать меня вам просто –</a:t>
            </a:r>
            <a:br>
              <a:rPr lang="ru-RU" sz="3200">
                <a:solidFill>
                  <a:srgbClr val="FF3300"/>
                </a:solidFill>
              </a:rPr>
            </a:br>
            <a:r>
              <a:rPr lang="ru-RU" sz="3200">
                <a:solidFill>
                  <a:srgbClr val="FF3300"/>
                </a:solidFill>
              </a:rPr>
              <a:t>Пять углов тупых, пять острых.</a:t>
            </a:r>
            <a:endParaRPr lang="ru-RU" sz="9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5-конечная звезда 8"/>
          <p:cNvSpPr/>
          <p:nvPr/>
        </p:nvSpPr>
        <p:spPr>
          <a:xfrm>
            <a:off x="785786" y="857232"/>
            <a:ext cx="3857652" cy="4286280"/>
          </a:xfrm>
          <a:prstGeom prst="star5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1505" y="188640"/>
            <a:ext cx="7500990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БЫВАЕТ В ФОРМЕ ЗВЕЗДЫ?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6072206"/>
            <a:ext cx="8786874" cy="785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C00000"/>
              </a:solidFill>
            </a:endParaRPr>
          </a:p>
        </p:txBody>
      </p:sp>
      <p:pic>
        <p:nvPicPr>
          <p:cNvPr id="16" name="Рисунок 15" descr="2753511-bfc809b27089d8a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89" y="1677818"/>
            <a:ext cx="2770046" cy="2486824"/>
          </a:xfrm>
          <a:prstGeom prst="rect">
            <a:avLst/>
          </a:prstGeom>
        </p:spPr>
      </p:pic>
      <p:pic>
        <p:nvPicPr>
          <p:cNvPr id="17" name="Рисунок 16" descr="a013451_0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14" y="3857628"/>
            <a:ext cx="2286016" cy="2286016"/>
          </a:xfrm>
          <a:prstGeom prst="rect">
            <a:avLst/>
          </a:prstGeom>
        </p:spPr>
      </p:pic>
      <p:pic>
        <p:nvPicPr>
          <p:cNvPr id="18" name="Рисунок 17" descr="New_Year_wallpapers_A_star_on_a_Christmas_tree_011354_2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36" y="4439374"/>
            <a:ext cx="2522228" cy="1891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9D5445-DF92-4B66-87DF-7A9A423D9A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6" y="1104123"/>
            <a:ext cx="1469104" cy="2680122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571480"/>
            <a:ext cx="2857520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3300"/>
                </a:solidFill>
              </a:rPr>
              <a:t>Рассмотри картинку. Какие геометрические фигуры ты видишь?</a:t>
            </a:r>
            <a:endParaRPr lang="ru-RU" sz="9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Аппликации из геометрических фигур картинки - Всё о фигуре здесь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42910" y="1714488"/>
            <a:ext cx="4762500" cy="3524251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571480"/>
            <a:ext cx="2857520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3300"/>
                </a:solidFill>
              </a:rPr>
              <a:t>Рассмотри картинку. Какие геометрические фигуры ты видишь?</a:t>
            </a:r>
            <a:endParaRPr lang="ru-RU" sz="9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4274" name="Picture 2" descr="http://kukumbaclub.ru/UserFiles/Image/Master_class/bab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28662" y="1142984"/>
            <a:ext cx="4191000" cy="4429126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571480"/>
            <a:ext cx="2857520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3300"/>
                </a:solidFill>
              </a:rPr>
              <a:t>Рассмотри картинку. Какие геометрические фигуры ты видишь?</a:t>
            </a:r>
            <a:endParaRPr lang="ru-RU" sz="900" b="1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6322" name="Picture 2" descr="Образцы ковриков из геометрических фигур в картинках - Всё о фигуре здесь"/>
          <p:cNvPicPr>
            <a:picLocks noChangeAspect="1" noChangeArrowheads="1"/>
          </p:cNvPicPr>
          <p:nvPr/>
        </p:nvPicPr>
        <p:blipFill>
          <a:blip r:embed="rId3"/>
          <a:srcRect t="3403"/>
          <a:stretch>
            <a:fillRect/>
          </a:stretch>
        </p:blipFill>
        <p:spPr bwMode="auto">
          <a:xfrm>
            <a:off x="1214414" y="1071546"/>
            <a:ext cx="3571900" cy="4595797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571480"/>
            <a:ext cx="7816952" cy="571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9600" b="1" dirty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3300"/>
                </a:solidFill>
              </a:rPr>
              <a:t>Спасибо за внимание!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714356"/>
            <a:ext cx="3929090" cy="5643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2800" b="1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36968"/>
      </p:ext>
    </p:extLst>
  </p:cSld>
  <p:clrMapOvr>
    <a:masterClrMapping/>
  </p:clrMapOvr>
  <p:transition spd="slow">
    <p:zoom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8.09.12"/>
  <p:tag name="AS_TITLE" val="Aspose.Slides for .NET 2.0"/>
  <p:tag name="AS_VERSION" val="18.9"/>
  <p:tag name="ISPRING_PRESENTATION_TITLE" val="figuryi-vokrug-nas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647</TotalTime>
  <Words>211</Words>
  <Application>Microsoft Office PowerPoint</Application>
  <PresentationFormat>Экран (4:3)</PresentationFormat>
  <Paragraphs>80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figuryi-vokrug-nas</dc:title>
  <cp:lastModifiedBy>Daniil Dudkin</cp:lastModifiedBy>
  <cp:revision>73</cp:revision>
  <dcterms:created xsi:type="dcterms:W3CDTF">2014-10-27T04:42:17Z</dcterms:created>
  <dcterms:modified xsi:type="dcterms:W3CDTF">2020-04-20T13:01:08Z</dcterms:modified>
  <cp:contentStatus/>
</cp:coreProperties>
</file>